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matic SC" panose="020B0604020202020204" charset="-79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fortaa" panose="020B0604020202020204" charset="0"/>
      <p:regular r:id="rId21"/>
      <p:bold r:id="rId22"/>
    </p:embeddedFont>
    <p:embeddedFont>
      <p:font typeface="Dancing Script" panose="020B0604020202020204" charset="0"/>
      <p:regular r:id="rId23"/>
      <p:bold r:id="rId24"/>
    </p:embeddedFont>
    <p:embeddedFont>
      <p:font typeface="Great Vibes" panose="020B0604020202020204" charset="0"/>
      <p:regular r:id="rId25"/>
    </p:embeddedFont>
    <p:embeddedFont>
      <p:font typeface="Nunito" panose="020B0604020202020204" charset="0"/>
      <p:regular r:id="rId26"/>
      <p:bold r:id="rId27"/>
      <p:italic r:id="rId28"/>
      <p:boldItalic r:id="rId29"/>
    </p:embeddedFont>
    <p:embeddedFont>
      <p:font typeface="Yanone Kaffeesatz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9778f57f4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9778f57f4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9939a1b05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59939a1b05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9939a1b0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9939a1b0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9939a1b05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9939a1b05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9778f57f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9778f57f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97fb03e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97fb03e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97fb03e3b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97fb03e3b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97fb03e3b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97fb03e3b_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97fb03e3b_3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97fb03e3b_3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985ee71d6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985ee71d6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97fb03e3b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97fb03e3b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1883259" y="1684213"/>
            <a:ext cx="5377500" cy="16461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EVENTI</a:t>
            </a:r>
            <a:endParaRPr sz="60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13"/>
          <p:cNvSpPr/>
          <p:nvPr/>
        </p:nvSpPr>
        <p:spPr>
          <a:xfrm>
            <a:off x="6742325" y="3923650"/>
            <a:ext cx="2106900" cy="12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-272650" y="0"/>
            <a:ext cx="842700" cy="1338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 rot="-2084258">
            <a:off x="-365263" y="-717421"/>
            <a:ext cx="2380228" cy="1458411"/>
          </a:xfrm>
          <a:prstGeom prst="rtTriangl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6742325" y="3725350"/>
            <a:ext cx="35100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Dancing Script"/>
                <a:ea typeface="Dancing Script"/>
                <a:cs typeface="Dancing Script"/>
                <a:sym typeface="Dancing Script"/>
              </a:rPr>
              <a:t>Asia Inglese</a:t>
            </a:r>
            <a:endParaRPr sz="20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Dancing Script"/>
                <a:ea typeface="Dancing Script"/>
                <a:cs typeface="Dancing Script"/>
                <a:sym typeface="Dancing Script"/>
              </a:rPr>
              <a:t>Marco Gioli</a:t>
            </a:r>
            <a:endParaRPr sz="20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Dancing Script"/>
                <a:ea typeface="Dancing Script"/>
                <a:cs typeface="Dancing Script"/>
                <a:sym typeface="Dancing Script"/>
              </a:rPr>
              <a:t>Gabriela Zarembra</a:t>
            </a:r>
            <a:endParaRPr sz="20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133" name="Google Shape;133;p13" descr="Istituto Statale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8000" y="4151975"/>
            <a:ext cx="1066000" cy="65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75" y="102050"/>
            <a:ext cx="1625100" cy="3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22"/>
          <p:cNvCxnSpPr/>
          <p:nvPr/>
        </p:nvCxnSpPr>
        <p:spPr>
          <a:xfrm>
            <a:off x="4572000" y="285075"/>
            <a:ext cx="0" cy="4275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p22"/>
          <p:cNvCxnSpPr/>
          <p:nvPr/>
        </p:nvCxnSpPr>
        <p:spPr>
          <a:xfrm rot="10800000" flipH="1">
            <a:off x="480475" y="1164950"/>
            <a:ext cx="7944600" cy="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p22"/>
          <p:cNvSpPr txBox="1"/>
          <p:nvPr/>
        </p:nvSpPr>
        <p:spPr>
          <a:xfrm>
            <a:off x="542416" y="371559"/>
            <a:ext cx="38298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latin typeface="Comfortaa"/>
                <a:ea typeface="Comfortaa"/>
                <a:cs typeface="Comfortaa"/>
                <a:sym typeface="Comfortaa"/>
              </a:rPr>
              <a:t>Come li sfruttiamo?</a:t>
            </a: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4995541" y="371559"/>
            <a:ext cx="30000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latin typeface="Comfortaa"/>
                <a:ea typeface="Comfortaa"/>
                <a:cs typeface="Comfortaa"/>
                <a:sym typeface="Comfortaa"/>
              </a:rPr>
              <a:t>Come li affrontiamo?</a:t>
            </a:r>
            <a:endParaRPr sz="2000" b="1"/>
          </a:p>
        </p:txBody>
      </p:sp>
      <p:sp>
        <p:nvSpPr>
          <p:cNvPr id="259" name="Google Shape;259;p22"/>
          <p:cNvSpPr txBox="1"/>
          <p:nvPr/>
        </p:nvSpPr>
        <p:spPr>
          <a:xfrm>
            <a:off x="691301" y="1402230"/>
            <a:ext cx="3532200" cy="172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highlight>
                  <a:srgbClr val="A4C2F4"/>
                </a:highlight>
                <a:latin typeface="Comfortaa"/>
                <a:ea typeface="Comfortaa"/>
                <a:cs typeface="Comfortaa"/>
                <a:sym typeface="Comfortaa"/>
              </a:rPr>
              <a:t>PUNTI DI FORZA:</a:t>
            </a:r>
            <a:endParaRPr sz="1800" dirty="0">
              <a:highlight>
                <a:srgbClr val="A4C2F4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latin typeface="Comfortaa"/>
                <a:ea typeface="Comfortaa"/>
                <a:cs typeface="Comfortaa"/>
                <a:sym typeface="Comfortaa"/>
              </a:rPr>
              <a:t>cercando di mantenere viva l’attenzione dei visitatori proponendo periodicamente nuove iniziative.</a:t>
            </a:r>
            <a:endParaRPr sz="16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4782826" y="1402230"/>
            <a:ext cx="3532200" cy="1494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highlight>
                  <a:srgbClr val="A4C2F4"/>
                </a:highlight>
                <a:latin typeface="Comfortaa"/>
                <a:ea typeface="Comfortaa"/>
                <a:cs typeface="Comfortaa"/>
                <a:sym typeface="Comfortaa"/>
              </a:rPr>
              <a:t>PUNTI DI DEBOLEZZA: </a:t>
            </a:r>
            <a:r>
              <a:rPr lang="it" sz="1600" dirty="0">
                <a:latin typeface="Comfortaa"/>
                <a:ea typeface="Comfortaa"/>
                <a:cs typeface="Comfortaa"/>
                <a:sym typeface="Comfortaa"/>
              </a:rPr>
              <a:t>cercando di investire </a:t>
            </a:r>
            <a:br>
              <a:rPr lang="it" sz="1600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it" sz="1600" dirty="0">
                <a:latin typeface="Comfortaa"/>
                <a:ea typeface="Comfortaa"/>
                <a:cs typeface="Comfortaa"/>
                <a:sym typeface="Comfortaa"/>
              </a:rPr>
              <a:t>in iniziative che sicuramente portano un guadagno.</a:t>
            </a:r>
            <a:endParaRPr sz="16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highlight>
                  <a:srgbClr val="A4C2F4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800" dirty="0">
              <a:highlight>
                <a:srgbClr val="A4C2F4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" name="Google Shape;256;p22">
            <a:extLst>
              <a:ext uri="{FF2B5EF4-FFF2-40B4-BE49-F238E27FC236}">
                <a16:creationId xmlns:a16="http://schemas.microsoft.com/office/drawing/2014/main" id="{4E985707-E27C-428F-AA73-523ABA66A3A4}"/>
              </a:ext>
            </a:extLst>
          </p:cNvPr>
          <p:cNvCxnSpPr/>
          <p:nvPr/>
        </p:nvCxnSpPr>
        <p:spPr>
          <a:xfrm rot="10800000" flipH="1">
            <a:off x="399916" y="2890651"/>
            <a:ext cx="7944600" cy="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260;p22">
            <a:extLst>
              <a:ext uri="{FF2B5EF4-FFF2-40B4-BE49-F238E27FC236}">
                <a16:creationId xmlns:a16="http://schemas.microsoft.com/office/drawing/2014/main" id="{913A4112-D829-485F-A679-6A5F7187BD11}"/>
              </a:ext>
            </a:extLst>
          </p:cNvPr>
          <p:cNvSpPr txBox="1"/>
          <p:nvPr/>
        </p:nvSpPr>
        <p:spPr>
          <a:xfrm>
            <a:off x="4782826" y="2983236"/>
            <a:ext cx="3532200" cy="1402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highlight>
                  <a:srgbClr val="A4C2F4"/>
                </a:highlight>
                <a:latin typeface="Comfortaa"/>
                <a:ea typeface="Comfortaa"/>
                <a:cs typeface="Comfortaa"/>
                <a:sym typeface="Comfortaa"/>
              </a:rPr>
              <a:t>RISCHI: </a:t>
            </a:r>
            <a:endParaRPr sz="1800" dirty="0">
              <a:highlight>
                <a:srgbClr val="A4C2F4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latin typeface="Comfortaa"/>
                <a:ea typeface="Comfortaa"/>
                <a:cs typeface="Comfortaa"/>
                <a:sym typeface="Comfortaa"/>
              </a:rPr>
              <a:t>evitando di proporre iniziative che si distaccano troppo dall’identità del museo e dal messaggio che vuole comunicare allo spettatore</a:t>
            </a:r>
            <a:endParaRPr sz="16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highlight>
                  <a:srgbClr val="A4C2F4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800" dirty="0">
              <a:highlight>
                <a:srgbClr val="A4C2F4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" name="Google Shape;259;p22">
            <a:extLst>
              <a:ext uri="{FF2B5EF4-FFF2-40B4-BE49-F238E27FC236}">
                <a16:creationId xmlns:a16="http://schemas.microsoft.com/office/drawing/2014/main" id="{61BEE29E-C908-4524-8727-1AE2381628E7}"/>
              </a:ext>
            </a:extLst>
          </p:cNvPr>
          <p:cNvSpPr txBox="1"/>
          <p:nvPr/>
        </p:nvSpPr>
        <p:spPr>
          <a:xfrm>
            <a:off x="691301" y="2983236"/>
            <a:ext cx="3532200" cy="11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highlight>
                  <a:srgbClr val="A4C2F4"/>
                </a:highlight>
                <a:latin typeface="Comfortaa"/>
                <a:ea typeface="Comfortaa"/>
                <a:cs typeface="Comfortaa"/>
                <a:sym typeface="Comfortaa"/>
              </a:rPr>
              <a:t>OPPORTUNITA’:</a:t>
            </a:r>
            <a:endParaRPr sz="18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latin typeface="Comfortaa"/>
                <a:ea typeface="Comfortaa"/>
                <a:cs typeface="Comfortaa"/>
                <a:sym typeface="Comfortaa"/>
              </a:rPr>
              <a:t>collaborando sempre con enti nuovi minimizzando l’investimento in denaro.</a:t>
            </a:r>
            <a:r>
              <a:rPr lang="it" sz="1600" dirty="0">
                <a:highlight>
                  <a:srgbClr val="A4C2F4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600" dirty="0">
              <a:highlight>
                <a:srgbClr val="A4C2F4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"/>
          <p:cNvSpPr txBox="1">
            <a:spLocks noGrp="1"/>
          </p:cNvSpPr>
          <p:nvPr>
            <p:ph type="body" idx="1"/>
          </p:nvPr>
        </p:nvSpPr>
        <p:spPr>
          <a:xfrm>
            <a:off x="601825" y="1044300"/>
            <a:ext cx="2634000" cy="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>
                <a:latin typeface="Comfortaa"/>
                <a:ea typeface="Comfortaa"/>
                <a:cs typeface="Comfortaa"/>
                <a:sym typeface="Comfortaa"/>
              </a:rPr>
              <a:t>In conclusione...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6" name="Google Shape;266;p23"/>
          <p:cNvSpPr txBox="1"/>
          <p:nvPr/>
        </p:nvSpPr>
        <p:spPr>
          <a:xfrm>
            <a:off x="517300" y="519200"/>
            <a:ext cx="54594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 b="1" u="sng">
                <a:latin typeface="Comfortaa"/>
                <a:ea typeface="Comfortaa"/>
                <a:cs typeface="Comfortaa"/>
                <a:sym typeface="Comfortaa"/>
              </a:rPr>
              <a:t>Perché gli eventi sono importanti?</a:t>
            </a:r>
            <a:endParaRPr sz="2200" b="1"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7" name="Google Shape;267;p23"/>
          <p:cNvSpPr txBox="1"/>
          <p:nvPr/>
        </p:nvSpPr>
        <p:spPr>
          <a:xfrm>
            <a:off x="517300" y="1569600"/>
            <a:ext cx="6644400" cy="20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500"/>
              </a:spcAft>
              <a:buSzPts val="1800"/>
              <a:buFont typeface="Comfortaa"/>
              <a:buChar char="●"/>
            </a:pPr>
            <a:r>
              <a:rPr lang="it" sz="1800" dirty="0">
                <a:latin typeface="Comfortaa"/>
                <a:ea typeface="Comfortaa"/>
                <a:cs typeface="Comfortaa"/>
                <a:sym typeface="Comfortaa"/>
              </a:rPr>
              <a:t>creano un’</a:t>
            </a:r>
            <a:r>
              <a:rPr lang="it" sz="1800" b="1" dirty="0">
                <a:latin typeface="Comfortaa"/>
                <a:ea typeface="Comfortaa"/>
                <a:cs typeface="Comfortaa"/>
                <a:sym typeface="Comfortaa"/>
              </a:rPr>
              <a:t>immagine</a:t>
            </a:r>
            <a:r>
              <a:rPr lang="it" sz="1800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" sz="1800" b="1" dirty="0">
                <a:latin typeface="Comfortaa"/>
                <a:ea typeface="Comfortaa"/>
                <a:cs typeface="Comfortaa"/>
                <a:sym typeface="Comfortaa"/>
              </a:rPr>
              <a:t>innovativa</a:t>
            </a:r>
            <a:r>
              <a:rPr lang="it" sz="1800" dirty="0">
                <a:latin typeface="Comfortaa"/>
                <a:ea typeface="Comfortaa"/>
                <a:cs typeface="Comfortaa"/>
                <a:sym typeface="Comfortaa"/>
              </a:rPr>
              <a:t> del museo </a:t>
            </a:r>
            <a:endParaRPr sz="1800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500"/>
              </a:spcAft>
              <a:buSzPts val="1800"/>
              <a:buFont typeface="Comfortaa"/>
              <a:buChar char="●"/>
            </a:pPr>
            <a:r>
              <a:rPr lang="it" sz="1800" dirty="0">
                <a:latin typeface="Comfortaa"/>
                <a:ea typeface="Comfortaa"/>
                <a:cs typeface="Comfortaa"/>
                <a:sym typeface="Comfortaa"/>
              </a:rPr>
              <a:t>rimarcano continuamente l’</a:t>
            </a:r>
            <a:r>
              <a:rPr lang="it" sz="1800" b="1" dirty="0">
                <a:latin typeface="Comfortaa"/>
                <a:ea typeface="Comfortaa"/>
                <a:cs typeface="Comfortaa"/>
                <a:sym typeface="Comfortaa"/>
              </a:rPr>
              <a:t>identità</a:t>
            </a:r>
            <a:r>
              <a:rPr lang="it" sz="1800" dirty="0">
                <a:latin typeface="Comfortaa"/>
                <a:ea typeface="Comfortaa"/>
                <a:cs typeface="Comfortaa"/>
                <a:sym typeface="Comfortaa"/>
              </a:rPr>
              <a:t> del museo</a:t>
            </a:r>
            <a:endParaRPr sz="1800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500"/>
              </a:spcAft>
              <a:buSzPts val="1800"/>
              <a:buFont typeface="Comfortaa"/>
              <a:buChar char="●"/>
            </a:pPr>
            <a:r>
              <a:rPr lang="it" sz="1800" dirty="0">
                <a:latin typeface="Comfortaa"/>
                <a:ea typeface="Comfortaa"/>
                <a:cs typeface="Comfortaa"/>
                <a:sym typeface="Comfortaa"/>
              </a:rPr>
              <a:t>servono per </a:t>
            </a:r>
            <a:r>
              <a:rPr lang="it" sz="1800" b="1" dirty="0">
                <a:latin typeface="Comfortaa"/>
                <a:ea typeface="Comfortaa"/>
                <a:cs typeface="Comfortaa"/>
                <a:sym typeface="Comfortaa"/>
              </a:rPr>
              <a:t>farsi conoscere</a:t>
            </a:r>
            <a:r>
              <a:rPr lang="it" sz="1800" dirty="0">
                <a:latin typeface="Comfortaa"/>
                <a:ea typeface="Comfortaa"/>
                <a:cs typeface="Comfortaa"/>
                <a:sym typeface="Comfortaa"/>
              </a:rPr>
              <a:t>, creano un’ottima occasione per </a:t>
            </a:r>
            <a:r>
              <a:rPr lang="it" sz="1800" b="1" dirty="0">
                <a:latin typeface="Comfortaa"/>
                <a:ea typeface="Comfortaa"/>
                <a:cs typeface="Comfortaa"/>
                <a:sym typeface="Comfortaa"/>
              </a:rPr>
              <a:t>interagire con il visitatore</a:t>
            </a:r>
            <a:endParaRPr sz="18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500"/>
              </a:spcAft>
              <a:buSzPts val="1800"/>
              <a:buFont typeface="Comfortaa"/>
              <a:buChar char="●"/>
            </a:pPr>
            <a:r>
              <a:rPr lang="it" sz="1800" dirty="0">
                <a:solidFill>
                  <a:srgbClr val="40404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creano un  </a:t>
            </a:r>
            <a:r>
              <a:rPr lang="it" sz="1800" b="1" dirty="0">
                <a:solidFill>
                  <a:srgbClr val="40404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ricordo del museo</a:t>
            </a:r>
            <a:r>
              <a:rPr lang="it" sz="1800" dirty="0">
                <a:solidFill>
                  <a:srgbClr val="40404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:  se l’evento è bello, gli ospiti si divertono, si sentono parte di un momento unico, di condivisione.</a:t>
            </a:r>
            <a:endParaRPr sz="1800" dirty="0">
              <a:solidFill>
                <a:srgbClr val="40404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500"/>
              </a:spcAft>
              <a:buClr>
                <a:srgbClr val="404040"/>
              </a:buClr>
              <a:buSzPts val="1800"/>
              <a:buFont typeface="Comfortaa"/>
              <a:buChar char="●"/>
            </a:pPr>
            <a:r>
              <a:rPr lang="it" sz="1800" b="1" dirty="0">
                <a:solidFill>
                  <a:srgbClr val="40404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migliorano le entrate </a:t>
            </a:r>
            <a:r>
              <a:rPr lang="it" sz="1800" dirty="0">
                <a:solidFill>
                  <a:srgbClr val="40404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economiche del museo</a:t>
            </a:r>
            <a:endParaRPr sz="18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4" descr="Istituto Statale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6802900" y="3852384"/>
            <a:ext cx="952975" cy="58237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4"/>
          <p:cNvSpPr txBox="1"/>
          <p:nvPr/>
        </p:nvSpPr>
        <p:spPr>
          <a:xfrm>
            <a:off x="5391400" y="3406175"/>
            <a:ext cx="3510000" cy="1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chemeClr val="accent5"/>
                </a:solidFill>
                <a:latin typeface="Great Vibes"/>
                <a:ea typeface="Great Vibes"/>
                <a:cs typeface="Great Vibes"/>
                <a:sym typeface="Great Vibes"/>
              </a:rPr>
              <a:t>Asia Inglese</a:t>
            </a:r>
            <a:endParaRPr sz="2200">
              <a:solidFill>
                <a:schemeClr val="accent5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chemeClr val="accent5"/>
                </a:solidFill>
                <a:latin typeface="Great Vibes"/>
                <a:ea typeface="Great Vibes"/>
                <a:cs typeface="Great Vibes"/>
                <a:sym typeface="Great Vibes"/>
              </a:rPr>
              <a:t>Marco Gioli</a:t>
            </a:r>
            <a:endParaRPr sz="2200">
              <a:solidFill>
                <a:schemeClr val="accent5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chemeClr val="accent5"/>
                </a:solidFill>
                <a:latin typeface="Great Vibes"/>
                <a:ea typeface="Great Vibes"/>
                <a:cs typeface="Great Vibes"/>
                <a:sym typeface="Great Vibes"/>
              </a:rPr>
              <a:t>Gabriela Zarembra</a:t>
            </a:r>
            <a:endParaRPr sz="2200">
              <a:solidFill>
                <a:schemeClr val="accent5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A35BA5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274" name="Google Shape;27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3575" y="2091375"/>
            <a:ext cx="1731100" cy="3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4"/>
          <p:cNvSpPr txBox="1">
            <a:spLocks noGrp="1"/>
          </p:cNvSpPr>
          <p:nvPr>
            <p:ph type="title"/>
          </p:nvPr>
        </p:nvSpPr>
        <p:spPr>
          <a:xfrm>
            <a:off x="1001825" y="2091375"/>
            <a:ext cx="7014600" cy="13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>
                <a:solidFill>
                  <a:schemeClr val="accent6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GRAZIE PER L’ATTENZIONE</a:t>
            </a:r>
            <a:endParaRPr sz="4800">
              <a:solidFill>
                <a:schemeClr val="accent6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/>
          <p:nvPr/>
        </p:nvSpPr>
        <p:spPr>
          <a:xfrm>
            <a:off x="3174600" y="529825"/>
            <a:ext cx="2794800" cy="1224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latin typeface="Comfortaa"/>
                <a:ea typeface="Comfortaa"/>
                <a:cs typeface="Comfortaa"/>
                <a:sym typeface="Comfortaa"/>
              </a:rPr>
              <a:t>scarsa visibilità e pochi visitatori</a:t>
            </a:r>
            <a:endParaRPr sz="18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0" name="Google Shape;140;p14"/>
          <p:cNvSpPr/>
          <p:nvPr/>
        </p:nvSpPr>
        <p:spPr>
          <a:xfrm>
            <a:off x="1246950" y="2716425"/>
            <a:ext cx="2048400" cy="40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Comfortaa"/>
                <a:ea typeface="Comfortaa"/>
                <a:cs typeface="Comfortaa"/>
                <a:sym typeface="Comfortaa"/>
              </a:rPr>
              <a:t>Castiglione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2096975" y="3317925"/>
            <a:ext cx="2137800" cy="91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assenza di un portale turistico all’interno del sito del comune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364725" y="3317925"/>
            <a:ext cx="1622100" cy="91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insufficiente collaborazione da parte </a:t>
            </a:r>
            <a:br>
              <a:rPr lang="it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del comune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3" name="Google Shape;143;p14"/>
          <p:cNvSpPr/>
          <p:nvPr/>
        </p:nvSpPr>
        <p:spPr>
          <a:xfrm>
            <a:off x="4411600" y="2621313"/>
            <a:ext cx="2257800" cy="59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Comfortaa"/>
                <a:ea typeface="Comfortaa"/>
                <a:cs typeface="Comfortaa"/>
                <a:sym typeface="Comfortaa"/>
              </a:rPr>
              <a:t>recente apertura del museo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4" name="Google Shape;144;p14"/>
          <p:cNvSpPr/>
          <p:nvPr/>
        </p:nvSpPr>
        <p:spPr>
          <a:xfrm>
            <a:off x="6785125" y="2621325"/>
            <a:ext cx="2048400" cy="59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Comfortaa"/>
                <a:ea typeface="Comfortaa"/>
                <a:cs typeface="Comfortaa"/>
                <a:sym typeface="Comfortaa"/>
              </a:rPr>
              <a:t>poca propaganda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5" name="Google Shape;145;p14"/>
          <p:cNvSpPr/>
          <p:nvPr/>
        </p:nvSpPr>
        <p:spPr>
          <a:xfrm>
            <a:off x="5769750" y="3317925"/>
            <a:ext cx="2137800" cy="49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scarsa informazione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p14"/>
          <p:cNvSpPr/>
          <p:nvPr/>
        </p:nvSpPr>
        <p:spPr>
          <a:xfrm>
            <a:off x="5592600" y="3984100"/>
            <a:ext cx="2492100" cy="656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i cittadini non comprendono la qualità dei contenuti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7" name="Google Shape;147;p14"/>
          <p:cNvSpPr/>
          <p:nvPr/>
        </p:nvSpPr>
        <p:spPr>
          <a:xfrm>
            <a:off x="364725" y="850250"/>
            <a:ext cx="2365200" cy="49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poche entrate a livello economico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48" name="Google Shape;148;p14"/>
          <p:cNvCxnSpPr>
            <a:endCxn id="144" idx="0"/>
          </p:cNvCxnSpPr>
          <p:nvPr/>
        </p:nvCxnSpPr>
        <p:spPr>
          <a:xfrm>
            <a:off x="5969425" y="1277025"/>
            <a:ext cx="1839900" cy="1344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4"/>
          <p:cNvCxnSpPr>
            <a:endCxn id="143" idx="0"/>
          </p:cNvCxnSpPr>
          <p:nvPr/>
        </p:nvCxnSpPr>
        <p:spPr>
          <a:xfrm>
            <a:off x="4572100" y="1754313"/>
            <a:ext cx="968400" cy="8670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14"/>
          <p:cNvCxnSpPr>
            <a:stCxn id="139" idx="2"/>
            <a:endCxn id="140" idx="0"/>
          </p:cNvCxnSpPr>
          <p:nvPr/>
        </p:nvCxnSpPr>
        <p:spPr>
          <a:xfrm rot="5400000">
            <a:off x="2940600" y="1085125"/>
            <a:ext cx="962100" cy="23007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14"/>
          <p:cNvCxnSpPr>
            <a:endCxn id="139" idx="1"/>
          </p:cNvCxnSpPr>
          <p:nvPr/>
        </p:nvCxnSpPr>
        <p:spPr>
          <a:xfrm rot="10800000" flipH="1">
            <a:off x="2721900" y="1142125"/>
            <a:ext cx="4527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4"/>
          <p:cNvSpPr txBox="1"/>
          <p:nvPr/>
        </p:nvSpPr>
        <p:spPr>
          <a:xfrm>
            <a:off x="7845214" y="75675"/>
            <a:ext cx="1229700" cy="352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PROBLEMI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/>
          <p:nvPr/>
        </p:nvSpPr>
        <p:spPr>
          <a:xfrm>
            <a:off x="3242425" y="554125"/>
            <a:ext cx="2935800" cy="10557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latin typeface="Comfortaa"/>
                <a:ea typeface="Comfortaa"/>
                <a:cs typeface="Comfortaa"/>
                <a:sym typeface="Comfortaa"/>
              </a:rPr>
              <a:t>creare visibilità e attirare maggior numero di persone</a:t>
            </a:r>
            <a:endParaRPr sz="18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3549375" y="2689363"/>
            <a:ext cx="2439600" cy="83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diffondere in maggior misura il brend tramite la propaganda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327550" y="908950"/>
            <a:ext cx="2537400" cy="97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cercare di creare una collaborazione con altri musei di Castiglione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327550" y="2115299"/>
            <a:ext cx="2537400" cy="140896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creare un sito che accomuna le informazioni dei musei </a:t>
            </a:r>
            <a:br>
              <a:rPr lang="it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e promuove </a:t>
            </a:r>
            <a:br>
              <a:rPr lang="it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iniziative comuni </a:t>
            </a:r>
            <a:br>
              <a:rPr lang="it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(ad esempio pacchetti)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3549375" y="3646600"/>
            <a:ext cx="2439600" cy="83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collaborazioni con altre realtà compatibili (bar/pasticcerie/ecc..)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6286375" y="1794250"/>
            <a:ext cx="2287200" cy="71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incuriosire i futuri visitatori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3544600" y="1732150"/>
            <a:ext cx="2439600" cy="83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aumentare e migliorare la diffusione delle informazioni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64" name="Google Shape;164;p15"/>
          <p:cNvCxnSpPr>
            <a:stCxn id="163" idx="1"/>
            <a:endCxn id="163" idx="1"/>
          </p:cNvCxnSpPr>
          <p:nvPr/>
        </p:nvCxnSpPr>
        <p:spPr>
          <a:xfrm>
            <a:off x="3544600" y="21496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15"/>
          <p:cNvCxnSpPr>
            <a:stCxn id="163" idx="1"/>
          </p:cNvCxnSpPr>
          <p:nvPr/>
        </p:nvCxnSpPr>
        <p:spPr>
          <a:xfrm>
            <a:off x="3544600" y="21496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15"/>
          <p:cNvCxnSpPr>
            <a:stCxn id="163" idx="1"/>
          </p:cNvCxnSpPr>
          <p:nvPr/>
        </p:nvCxnSpPr>
        <p:spPr>
          <a:xfrm>
            <a:off x="3544600" y="21496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15"/>
          <p:cNvCxnSpPr>
            <a:stCxn id="163" idx="1"/>
            <a:endCxn id="163" idx="1"/>
          </p:cNvCxnSpPr>
          <p:nvPr/>
        </p:nvCxnSpPr>
        <p:spPr>
          <a:xfrm>
            <a:off x="3544600" y="21496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15"/>
          <p:cNvCxnSpPr/>
          <p:nvPr/>
        </p:nvCxnSpPr>
        <p:spPr>
          <a:xfrm>
            <a:off x="5984200" y="2181088"/>
            <a:ext cx="377400" cy="11100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15"/>
          <p:cNvCxnSpPr/>
          <p:nvPr/>
        </p:nvCxnSpPr>
        <p:spPr>
          <a:xfrm>
            <a:off x="1596250" y="1794250"/>
            <a:ext cx="0" cy="360000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" name="Google Shape;170;p15"/>
          <p:cNvSpPr/>
          <p:nvPr/>
        </p:nvSpPr>
        <p:spPr>
          <a:xfrm>
            <a:off x="3167125" y="2118100"/>
            <a:ext cx="75300" cy="63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3167125" y="3106375"/>
            <a:ext cx="75300" cy="63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"/>
          <p:cNvSpPr/>
          <p:nvPr/>
        </p:nvSpPr>
        <p:spPr>
          <a:xfrm>
            <a:off x="3167125" y="4032550"/>
            <a:ext cx="75300" cy="63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 txBox="1"/>
          <p:nvPr/>
        </p:nvSpPr>
        <p:spPr>
          <a:xfrm>
            <a:off x="7803641" y="90054"/>
            <a:ext cx="1229700" cy="352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OBIETTIVI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 txBox="1"/>
          <p:nvPr/>
        </p:nvSpPr>
        <p:spPr>
          <a:xfrm>
            <a:off x="377400" y="2013900"/>
            <a:ext cx="2553300" cy="842700"/>
          </a:xfrm>
          <a:prstGeom prst="rect">
            <a:avLst/>
          </a:prstGeom>
          <a:solidFill>
            <a:srgbClr val="A4C2F4"/>
          </a:solidFill>
          <a:ln w="2857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EVENTI POMERIDIANI </a:t>
            </a:r>
            <a:br>
              <a:rPr lang="it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ED INTERNI AL MUSEO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3252493" y="713158"/>
            <a:ext cx="24540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periodici (“APPUNTAMENTO FISSO”) 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1" name="Google Shape;181;p16"/>
          <p:cNvSpPr txBox="1"/>
          <p:nvPr/>
        </p:nvSpPr>
        <p:spPr>
          <a:xfrm>
            <a:off x="6350993" y="545758"/>
            <a:ext cx="20574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latin typeface="Comfortaa"/>
                <a:ea typeface="Comfortaa"/>
                <a:cs typeface="Comfortaa"/>
                <a:sym typeface="Comfortaa"/>
              </a:rPr>
              <a:t>strumento utile per ricordare alle persone che in un giorno ci sarà un determinato evento</a:t>
            </a:r>
            <a:endParaRPr sz="1100" dirty="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82" name="Google Shape;182;p16"/>
          <p:cNvCxnSpPr/>
          <p:nvPr/>
        </p:nvCxnSpPr>
        <p:spPr>
          <a:xfrm>
            <a:off x="5477243" y="992008"/>
            <a:ext cx="948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3" name="Google Shape;183;p16"/>
          <p:cNvSpPr txBox="1"/>
          <p:nvPr/>
        </p:nvSpPr>
        <p:spPr>
          <a:xfrm>
            <a:off x="3252493" y="1678933"/>
            <a:ext cx="24540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mirati ad un pubblico ampio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3252493" y="2410033"/>
            <a:ext cx="27390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possibile presenza di ospiti di rilievo (conosciuti che attirino l’attenzione)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3252493" y="3547958"/>
            <a:ext cx="27390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possono essere di diverse tipologie e trattare diversi temi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6350993" y="3490508"/>
            <a:ext cx="21318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Comfortaa"/>
                <a:ea typeface="Comfortaa"/>
                <a:cs typeface="Comfortaa"/>
                <a:sym typeface="Comfortaa"/>
              </a:rPr>
              <a:t>diverse tipologie: conferenze, incontri ecc..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Comfortaa"/>
                <a:ea typeface="Comfortaa"/>
                <a:cs typeface="Comfortaa"/>
                <a:sym typeface="Comfortaa"/>
              </a:rPr>
              <a:t>temi:moda, la coppia ed il matrimonio ecc..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87" name="Google Shape;187;p16"/>
          <p:cNvCxnSpPr/>
          <p:nvPr/>
        </p:nvCxnSpPr>
        <p:spPr>
          <a:xfrm>
            <a:off x="6090518" y="3882608"/>
            <a:ext cx="33472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8" name="Google Shape;188;p16"/>
          <p:cNvSpPr txBox="1"/>
          <p:nvPr/>
        </p:nvSpPr>
        <p:spPr>
          <a:xfrm>
            <a:off x="6705600" y="48000"/>
            <a:ext cx="2341595" cy="352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AZIONI </a:t>
            </a:r>
            <a:r>
              <a:rPr lang="it-IT" dirty="0">
                <a:latin typeface="Comfortaa"/>
                <a:ea typeface="Comfortaa"/>
                <a:cs typeface="Comfortaa"/>
                <a:sym typeface="Comfortaa"/>
              </a:rPr>
              <a:t>PROPOSTE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/>
          <p:nvPr/>
        </p:nvSpPr>
        <p:spPr>
          <a:xfrm>
            <a:off x="470175" y="2150400"/>
            <a:ext cx="2553300" cy="842700"/>
          </a:xfrm>
          <a:prstGeom prst="rect">
            <a:avLst/>
          </a:prstGeom>
          <a:solidFill>
            <a:srgbClr val="A4C2F4"/>
          </a:solidFill>
          <a:ln w="2857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EVENTI SERALI </a:t>
            </a:r>
            <a:br>
              <a:rPr lang="it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ED ESTERNI AL MUSEO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4" name="Google Shape;194;p17"/>
          <p:cNvSpPr txBox="1"/>
          <p:nvPr/>
        </p:nvSpPr>
        <p:spPr>
          <a:xfrm>
            <a:off x="3333975" y="687572"/>
            <a:ext cx="3259500" cy="645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luogo variabile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3333975" y="1333250"/>
            <a:ext cx="32595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mirati a coinvolgere i giovani e le nuove generazioni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6" name="Google Shape;196;p17"/>
          <p:cNvSpPr txBox="1"/>
          <p:nvPr/>
        </p:nvSpPr>
        <p:spPr>
          <a:xfrm>
            <a:off x="3333975" y="2150400"/>
            <a:ext cx="32595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attività variabili all’interno della serata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7" name="Google Shape;197;p17"/>
          <p:cNvSpPr txBox="1"/>
          <p:nvPr/>
        </p:nvSpPr>
        <p:spPr>
          <a:xfrm>
            <a:off x="5884500" y="2150400"/>
            <a:ext cx="32595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6519225" y="2057850"/>
            <a:ext cx="24018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Comfortaa"/>
                <a:ea typeface="Comfortaa"/>
                <a:cs typeface="Comfortaa"/>
                <a:sym typeface="Comfortaa"/>
              </a:rPr>
              <a:t>visione di film, creazione di laboratori, ecc...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99" name="Google Shape;199;p17"/>
          <p:cNvCxnSpPr/>
          <p:nvPr/>
        </p:nvCxnSpPr>
        <p:spPr>
          <a:xfrm>
            <a:off x="6265175" y="2442250"/>
            <a:ext cx="71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0" name="Google Shape;200;p17"/>
          <p:cNvSpPr txBox="1"/>
          <p:nvPr/>
        </p:nvSpPr>
        <p:spPr>
          <a:xfrm>
            <a:off x="3333975" y="2993100"/>
            <a:ext cx="32595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presenza di ospiti di rilievo (conosciuti, che attirino l’attenzione)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1" name="Google Shape;201;p17"/>
          <p:cNvSpPr txBox="1"/>
          <p:nvPr/>
        </p:nvSpPr>
        <p:spPr>
          <a:xfrm>
            <a:off x="3333975" y="3810250"/>
            <a:ext cx="32595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collaborazioni con altre realtà compatibili (bar/pasticcerie/ecc..)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2" name="Google Shape;202;p17"/>
          <p:cNvSpPr txBox="1"/>
          <p:nvPr/>
        </p:nvSpPr>
        <p:spPr>
          <a:xfrm>
            <a:off x="6519225" y="3732700"/>
            <a:ext cx="24018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latin typeface="Comfortaa"/>
                <a:ea typeface="Comfortaa"/>
                <a:cs typeface="Comfortaa"/>
                <a:sym typeface="Comfortaa"/>
              </a:rPr>
              <a:t>sponsorizzazione </a:t>
            </a:r>
            <a:br>
              <a:rPr lang="it" sz="1100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it" sz="1100" dirty="0">
                <a:latin typeface="Comfortaa"/>
                <a:ea typeface="Comfortaa"/>
                <a:cs typeface="Comfortaa"/>
                <a:sym typeface="Comfortaa"/>
              </a:rPr>
              <a:t>dell’esercizio e </a:t>
            </a:r>
            <a:br>
              <a:rPr lang="it" sz="1100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it" sz="1100" dirty="0">
                <a:latin typeface="Comfortaa"/>
                <a:ea typeface="Comfortaa"/>
                <a:cs typeface="Comfortaa"/>
                <a:sym typeface="Comfortaa"/>
              </a:rPr>
              <a:t>del museo allo stesso tempo</a:t>
            </a:r>
            <a:endParaRPr sz="1100" dirty="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03" name="Google Shape;203;p17"/>
          <p:cNvCxnSpPr/>
          <p:nvPr/>
        </p:nvCxnSpPr>
        <p:spPr>
          <a:xfrm>
            <a:off x="6230150" y="4081000"/>
            <a:ext cx="772500" cy="1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" name="Google Shape;204;p17"/>
          <p:cNvCxnSpPr/>
          <p:nvPr/>
        </p:nvCxnSpPr>
        <p:spPr>
          <a:xfrm>
            <a:off x="6215525" y="862625"/>
            <a:ext cx="81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5" name="Google Shape;205;p17"/>
          <p:cNvSpPr txBox="1"/>
          <p:nvPr/>
        </p:nvSpPr>
        <p:spPr>
          <a:xfrm>
            <a:off x="7140450" y="493525"/>
            <a:ext cx="15864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latin typeface="Comfortaa"/>
                <a:ea typeface="Comfortaa"/>
                <a:cs typeface="Comfortaa"/>
                <a:sym typeface="Comfortaa"/>
              </a:rPr>
              <a:t>organizzate dal museo, ma aventi luogo in altre location (piazze, parchi, ecc…)</a:t>
            </a:r>
            <a:endParaRPr sz="11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188;p16">
            <a:extLst>
              <a:ext uri="{FF2B5EF4-FFF2-40B4-BE49-F238E27FC236}">
                <a16:creationId xmlns:a16="http://schemas.microsoft.com/office/drawing/2014/main" id="{F3F4E102-4751-48BF-A1E6-A04115FF754A}"/>
              </a:ext>
            </a:extLst>
          </p:cNvPr>
          <p:cNvSpPr txBox="1"/>
          <p:nvPr/>
        </p:nvSpPr>
        <p:spPr>
          <a:xfrm>
            <a:off x="6712527" y="48175"/>
            <a:ext cx="2341595" cy="352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AZIONI </a:t>
            </a:r>
            <a:r>
              <a:rPr lang="it-IT" dirty="0">
                <a:latin typeface="Comfortaa"/>
                <a:ea typeface="Comfortaa"/>
                <a:cs typeface="Comfortaa"/>
                <a:sym typeface="Comfortaa"/>
              </a:rPr>
              <a:t>PROPOSTE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/>
          <p:nvPr/>
        </p:nvSpPr>
        <p:spPr>
          <a:xfrm>
            <a:off x="86775" y="56725"/>
            <a:ext cx="30240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u="sng">
                <a:highlight>
                  <a:srgbClr val="A4C2F4"/>
                </a:highlight>
                <a:latin typeface="Comfortaa"/>
                <a:ea typeface="Comfortaa"/>
                <a:cs typeface="Comfortaa"/>
                <a:sym typeface="Comfortaa"/>
              </a:rPr>
              <a:t>EVENTI POMERIDIANI</a:t>
            </a:r>
            <a:endParaRPr sz="1800" u="sng">
              <a:highlight>
                <a:srgbClr val="A4C2F4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2" name="Google Shape;212;p18"/>
          <p:cNvSpPr txBox="1"/>
          <p:nvPr/>
        </p:nvSpPr>
        <p:spPr>
          <a:xfrm>
            <a:off x="284975" y="775625"/>
            <a:ext cx="24045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Comfortaa"/>
                <a:ea typeface="Comfortaa"/>
                <a:cs typeface="Comfortaa"/>
                <a:sym typeface="Comfortaa"/>
              </a:rPr>
              <a:t>attività: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3" name="Google Shape;213;p18"/>
          <p:cNvSpPr txBox="1"/>
          <p:nvPr/>
        </p:nvSpPr>
        <p:spPr>
          <a:xfrm>
            <a:off x="223100" y="1060625"/>
            <a:ext cx="8214318" cy="3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scelta della data dell’evento e dell’argomento da trattare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decidere se invitare l’ospite 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         2.1   contattare l’ospite e stabilire il prezzo dell’entrata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  3.   organizzazione dello spazio all’interno del museo 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         3.1   es: terrazza, stanza degli incontri              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  4.   preparazione del materiale necessario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        4.1   es: tavoli, sedie, ecc..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  5.   comunicare l’avvio del progetto attraverso diversi strumenti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        5.1   es: stampa, volantini, messaggi, social, ecc..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927273" y="56725"/>
            <a:ext cx="2095315" cy="352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omfortaa"/>
                <a:ea typeface="Comfortaa"/>
                <a:cs typeface="Comfortaa"/>
                <a:sym typeface="Comfortaa"/>
              </a:rPr>
              <a:t>FASI ATTUATIVE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/>
          <p:nvPr/>
        </p:nvSpPr>
        <p:spPr>
          <a:xfrm>
            <a:off x="284975" y="775625"/>
            <a:ext cx="24045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Comfortaa"/>
                <a:ea typeface="Comfortaa"/>
                <a:cs typeface="Comfortaa"/>
                <a:sym typeface="Comfortaa"/>
              </a:rPr>
              <a:t>attività: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212400" y="1060625"/>
            <a:ext cx="6749100" cy="3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scelta del posto dove deve avere luogo l’evento e chiedere  eventuale autorizzazione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scelta della data, del tema e delle varie attività da svolgere durante la serata (es: film, laboratori, ecc..)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scegliere se invitare un ospite esterno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         3.1   contattare l’ospite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  4.    stabilire il prezzo dell’entrata (1 consumazione minimo)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  5.    collaborazioni con altre realtà compatibili (bar/pasticcerie/ecc..)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  6.    pubblicizzare l’evento (principalmente tramite social)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  7.     durante la serata, vendita dei biglietti del museo a                          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 	costo ridotto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108150" y="217925"/>
            <a:ext cx="30240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" sz="1800" u="sng">
                <a:highlight>
                  <a:srgbClr val="A4C2F4"/>
                </a:highlight>
                <a:latin typeface="Comfortaa"/>
                <a:ea typeface="Comfortaa"/>
                <a:cs typeface="Comfortaa"/>
                <a:sym typeface="Comfortaa"/>
              </a:rPr>
              <a:t>EVENTI SERALI</a:t>
            </a:r>
            <a:endParaRPr sz="1800" u="sng">
              <a:highlight>
                <a:srgbClr val="A4C2F4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214;p18">
            <a:extLst>
              <a:ext uri="{FF2B5EF4-FFF2-40B4-BE49-F238E27FC236}">
                <a16:creationId xmlns:a16="http://schemas.microsoft.com/office/drawing/2014/main" id="{F55E6962-43C0-41DA-BCE0-5CDC0C7D030A}"/>
              </a:ext>
            </a:extLst>
          </p:cNvPr>
          <p:cNvSpPr txBox="1"/>
          <p:nvPr/>
        </p:nvSpPr>
        <p:spPr>
          <a:xfrm>
            <a:off x="6927273" y="56725"/>
            <a:ext cx="2095315" cy="352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omfortaa"/>
                <a:ea typeface="Comfortaa"/>
                <a:cs typeface="Comfortaa"/>
                <a:sym typeface="Comfortaa"/>
              </a:rPr>
              <a:t>FASI ATTUATIVE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>
            <a:spLocks noGrp="1"/>
          </p:cNvSpPr>
          <p:nvPr>
            <p:ph type="body" idx="1"/>
          </p:nvPr>
        </p:nvSpPr>
        <p:spPr>
          <a:xfrm>
            <a:off x="819150" y="2156550"/>
            <a:ext cx="32460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>
                <a:latin typeface="Comfortaa"/>
                <a:ea typeface="Comfortaa"/>
                <a:cs typeface="Comfortaa"/>
                <a:sym typeface="Comfortaa"/>
              </a:rPr>
              <a:t>UNA NOTTE AL MUSEO !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8" name="Google Shape;2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00" y="197825"/>
            <a:ext cx="8747199" cy="47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0"/>
          <p:cNvSpPr txBox="1">
            <a:spLocks noGrp="1"/>
          </p:cNvSpPr>
          <p:nvPr>
            <p:ph type="title"/>
          </p:nvPr>
        </p:nvSpPr>
        <p:spPr>
          <a:xfrm>
            <a:off x="213825" y="235025"/>
            <a:ext cx="3741648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ESEMPIO DI EVENTO SPECIALE  :</a:t>
            </a:r>
            <a:endParaRPr sz="1400" u="sng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149550" y="461750"/>
            <a:ext cx="80181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UNA NOTTE AL MUSEO, UNA NOTTE DA SOGNO☾</a:t>
            </a:r>
            <a:endParaRPr sz="48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1" name="Google Shape;231;p20"/>
          <p:cNvSpPr txBox="1"/>
          <p:nvPr/>
        </p:nvSpPr>
        <p:spPr>
          <a:xfrm>
            <a:off x="213825" y="1414100"/>
            <a:ext cx="5589000" cy="20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U</a:t>
            </a:r>
            <a:r>
              <a:rPr lang="it" sz="30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na volta all’anno, la notte del 13 Ottobre, dalle 21:00 alle 01:00, il museo propone, per l’anniversario dell’apertura, una visita guidata e successivamente un rinfresco.</a:t>
            </a:r>
            <a:endParaRPr sz="30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2" name="Google Shape;232;p20"/>
          <p:cNvSpPr txBox="1"/>
          <p:nvPr/>
        </p:nvSpPr>
        <p:spPr>
          <a:xfrm>
            <a:off x="3616975" y="4078075"/>
            <a:ext cx="55890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“</a:t>
            </a:r>
            <a:r>
              <a:rPr lang="it"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L’amore è un sogno condiviso da due persone. </a:t>
            </a:r>
            <a:endParaRPr sz="24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Il matrimonio è la gioia del sogno che si avvera”</a:t>
            </a:r>
            <a:endParaRPr sz="24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/>
          <p:nvPr/>
        </p:nvSpPr>
        <p:spPr>
          <a:xfrm>
            <a:off x="3333975" y="309850"/>
            <a:ext cx="20283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Comfortaa"/>
                <a:ea typeface="Comfortaa"/>
                <a:cs typeface="Comfortaa"/>
                <a:sym typeface="Comfortaa"/>
              </a:rPr>
              <a:t>qualità </a:t>
            </a:r>
            <a:r>
              <a:rPr lang="it" b="1" u="sng">
                <a:latin typeface="Comfortaa"/>
                <a:ea typeface="Comfortaa"/>
                <a:cs typeface="Comfortaa"/>
                <a:sym typeface="Comfortaa"/>
              </a:rPr>
              <a:t>utili </a:t>
            </a:r>
            <a:r>
              <a:rPr lang="it">
                <a:latin typeface="Comfortaa"/>
                <a:ea typeface="Comfortaa"/>
                <a:cs typeface="Comfortaa"/>
                <a:sym typeface="Comfortaa"/>
              </a:rPr>
              <a:t>al conseguimento degli obiettivi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38" name="Google Shape;238;p21"/>
          <p:cNvCxnSpPr/>
          <p:nvPr/>
        </p:nvCxnSpPr>
        <p:spPr>
          <a:xfrm>
            <a:off x="2825725" y="309850"/>
            <a:ext cx="0" cy="4275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21"/>
          <p:cNvCxnSpPr/>
          <p:nvPr/>
        </p:nvCxnSpPr>
        <p:spPr>
          <a:xfrm>
            <a:off x="6027175" y="309850"/>
            <a:ext cx="0" cy="4275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21"/>
          <p:cNvCxnSpPr/>
          <p:nvPr/>
        </p:nvCxnSpPr>
        <p:spPr>
          <a:xfrm rot="10800000" flipH="1">
            <a:off x="421400" y="1536800"/>
            <a:ext cx="7944600" cy="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Google Shape;241;p21"/>
          <p:cNvCxnSpPr/>
          <p:nvPr/>
        </p:nvCxnSpPr>
        <p:spPr>
          <a:xfrm rot="10800000" flipH="1">
            <a:off x="421400" y="3449300"/>
            <a:ext cx="7944600" cy="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21"/>
          <p:cNvSpPr txBox="1"/>
          <p:nvPr/>
        </p:nvSpPr>
        <p:spPr>
          <a:xfrm>
            <a:off x="6271350" y="377950"/>
            <a:ext cx="20283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latin typeface="Comfortaa"/>
                <a:ea typeface="Comfortaa"/>
                <a:cs typeface="Comfortaa"/>
                <a:sym typeface="Comfortaa"/>
              </a:rPr>
              <a:t>qualità </a:t>
            </a:r>
            <a:r>
              <a:rPr lang="it" b="1" u="sng">
                <a:latin typeface="Comfortaa"/>
                <a:ea typeface="Comfortaa"/>
                <a:cs typeface="Comfortaa"/>
                <a:sym typeface="Comfortaa"/>
              </a:rPr>
              <a:t>dannose </a:t>
            </a:r>
            <a:r>
              <a:rPr lang="it">
                <a:latin typeface="Comfortaa"/>
                <a:ea typeface="Comfortaa"/>
                <a:cs typeface="Comfortaa"/>
                <a:sym typeface="Comfortaa"/>
              </a:rPr>
              <a:t>al conseguimento degli obiettivi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483375" y="1983025"/>
            <a:ext cx="21564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Comfortaa"/>
                <a:ea typeface="Comfortaa"/>
                <a:cs typeface="Comfortaa"/>
                <a:sym typeface="Comfortaa"/>
              </a:rPr>
              <a:t>elementi </a:t>
            </a:r>
            <a:r>
              <a:rPr lang="it" b="1" u="sng" dirty="0">
                <a:latin typeface="Comfortaa"/>
                <a:ea typeface="Comfortaa"/>
                <a:cs typeface="Comfortaa"/>
                <a:sym typeface="Comfortaa"/>
              </a:rPr>
              <a:t>interni</a:t>
            </a: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 (riconosciuti come costitutivi del progetto)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470975" y="3681000"/>
            <a:ext cx="19584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latin typeface="Comfortaa"/>
                <a:ea typeface="Comfortaa"/>
                <a:cs typeface="Comfortaa"/>
                <a:sym typeface="Comfortaa"/>
              </a:rPr>
              <a:t>elementi </a:t>
            </a:r>
            <a:r>
              <a:rPr lang="it" b="1" u="sng">
                <a:latin typeface="Comfortaa"/>
                <a:ea typeface="Comfortaa"/>
                <a:cs typeface="Comfortaa"/>
                <a:sym typeface="Comfortaa"/>
              </a:rPr>
              <a:t>esterni</a:t>
            </a:r>
            <a:r>
              <a:rPr lang="it" b="1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">
                <a:latin typeface="Comfortaa"/>
                <a:ea typeface="Comfortaa"/>
                <a:cs typeface="Comfortaa"/>
                <a:sym typeface="Comfortaa"/>
              </a:rPr>
              <a:t>(riconosciuti nel contesto del progetto)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5" name="Google Shape;245;p21"/>
          <p:cNvSpPr txBox="1"/>
          <p:nvPr/>
        </p:nvSpPr>
        <p:spPr>
          <a:xfrm>
            <a:off x="3310150" y="1978700"/>
            <a:ext cx="22326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highlight>
                  <a:srgbClr val="A4C2F4"/>
                </a:highlight>
              </a:rPr>
              <a:t>PUNTI DI FORZA</a:t>
            </a:r>
            <a:r>
              <a:rPr lang="it" dirty="0"/>
              <a:t>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innovazione rispetto agli altri musei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6" name="Google Shape;246;p21"/>
          <p:cNvSpPr txBox="1"/>
          <p:nvPr/>
        </p:nvSpPr>
        <p:spPr>
          <a:xfrm>
            <a:off x="3309200" y="3742975"/>
            <a:ext cx="24168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highlight>
                  <a:srgbClr val="A4C2F4"/>
                </a:highlight>
              </a:rPr>
              <a:t>OPPORTUNITA</a:t>
            </a:r>
            <a:r>
              <a:rPr lang="it"/>
              <a:t>’: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collaborazione con diverse attività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1"/>
          <p:cNvSpPr txBox="1"/>
          <p:nvPr/>
        </p:nvSpPr>
        <p:spPr>
          <a:xfrm>
            <a:off x="6265125" y="1882725"/>
            <a:ext cx="24663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highlight>
                  <a:srgbClr val="A4C2F4"/>
                </a:highlight>
              </a:rPr>
              <a:t>PUNTI DI DEBOLEZZA</a:t>
            </a:r>
            <a:r>
              <a:rPr lang="it"/>
              <a:t>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rischio di investire denaro senza averne un vero e proprio ricavo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8" name="Google Shape;248;p21"/>
          <p:cNvSpPr txBox="1"/>
          <p:nvPr/>
        </p:nvSpPr>
        <p:spPr>
          <a:xfrm>
            <a:off x="6420075" y="3742975"/>
            <a:ext cx="21564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highlight>
                  <a:srgbClr val="A4C2F4"/>
                </a:highlight>
              </a:rPr>
              <a:t>RISCHI</a:t>
            </a:r>
            <a:r>
              <a:rPr lang="it"/>
              <a:t>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danneggiare l’identità del museo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9" name="Google Shape;249;p21"/>
          <p:cNvSpPr txBox="1"/>
          <p:nvPr/>
        </p:nvSpPr>
        <p:spPr>
          <a:xfrm>
            <a:off x="7121241" y="55623"/>
            <a:ext cx="1912100" cy="352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omfortaa"/>
                <a:ea typeface="Comfortaa"/>
                <a:cs typeface="Comfortaa"/>
                <a:sym typeface="Comfortaa"/>
              </a:rPr>
              <a:t>ANALISI </a:t>
            </a:r>
            <a:r>
              <a:rPr lang="it" dirty="0">
                <a:latin typeface="Comfortaa"/>
                <a:ea typeface="Comfortaa"/>
                <a:cs typeface="Comfortaa"/>
                <a:sym typeface="Comfortaa"/>
              </a:rPr>
              <a:t>SWOT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0" name="Google Shape;250;p21"/>
          <p:cNvSpPr txBox="1"/>
          <p:nvPr/>
        </p:nvSpPr>
        <p:spPr>
          <a:xfrm>
            <a:off x="766237" y="298375"/>
            <a:ext cx="1663129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/>
              <a:t>S</a:t>
            </a:r>
            <a:r>
              <a:rPr lang="it" dirty="0"/>
              <a:t>trong </a:t>
            </a:r>
            <a:br>
              <a:rPr lang="it" dirty="0"/>
            </a:br>
            <a:r>
              <a:rPr lang="it" b="1" dirty="0"/>
              <a:t>W</a:t>
            </a:r>
            <a:r>
              <a:rPr lang="it" dirty="0"/>
              <a:t>eakness </a:t>
            </a:r>
            <a:r>
              <a:rPr lang="it" b="1" dirty="0"/>
              <a:t>O</a:t>
            </a:r>
            <a:r>
              <a:rPr lang="it" dirty="0"/>
              <a:t>pportunity </a:t>
            </a:r>
            <a:br>
              <a:rPr lang="it" dirty="0"/>
            </a:br>
            <a:r>
              <a:rPr lang="it" b="1" dirty="0"/>
              <a:t>T</a:t>
            </a:r>
            <a:r>
              <a:rPr lang="it" dirty="0"/>
              <a:t>hreat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8A6FC2"/>
      </a:accent1>
      <a:accent2>
        <a:srgbClr val="989DB3"/>
      </a:accent2>
      <a:accent3>
        <a:srgbClr val="9E87C4"/>
      </a:accent3>
      <a:accent4>
        <a:srgbClr val="14F597"/>
      </a:accent4>
      <a:accent5>
        <a:srgbClr val="3D4594"/>
      </a:accent5>
      <a:accent6>
        <a:srgbClr val="E29A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721</Words>
  <Application>Microsoft Office PowerPoint</Application>
  <PresentationFormat>Presentazione su schermo (16:9)</PresentationFormat>
  <Paragraphs>163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Dancing Script</vt:lpstr>
      <vt:lpstr>Comfortaa</vt:lpstr>
      <vt:lpstr>Calibri</vt:lpstr>
      <vt:lpstr>Arial</vt:lpstr>
      <vt:lpstr>Yanone Kaffeesatz</vt:lpstr>
      <vt:lpstr>Great Vibes</vt:lpstr>
      <vt:lpstr>Nunito</vt:lpstr>
      <vt:lpstr>Amatic SC</vt:lpstr>
      <vt:lpstr>Shift</vt:lpstr>
      <vt:lpstr>EVENTI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ESEMPIO DI EVENTO SPECIALE  :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EVENTI</dc:title>
  <dc:creator>MOROCUTTI MT new profilo</dc:creator>
  <cp:lastModifiedBy>Davide Carrara</cp:lastModifiedBy>
  <cp:revision>4</cp:revision>
  <dcterms:modified xsi:type="dcterms:W3CDTF">2019-10-31T16:42:18Z</dcterms:modified>
</cp:coreProperties>
</file>